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59" r:id="rId5"/>
    <p:sldId id="269" r:id="rId6"/>
    <p:sldId id="275" r:id="rId7"/>
    <p:sldId id="272" r:id="rId8"/>
    <p:sldId id="271" r:id="rId9"/>
    <p:sldId id="261" r:id="rId10"/>
    <p:sldId id="262" r:id="rId11"/>
    <p:sldId id="274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9"/>
    <p:restoredTop sz="89728"/>
  </p:normalViewPr>
  <p:slideViewPr>
    <p:cSldViewPr snapToGrid="0" snapToObjects="1">
      <p:cViewPr varScale="1">
        <p:scale>
          <a:sx n="90" d="100"/>
          <a:sy n="90" d="100"/>
        </p:scale>
        <p:origin x="2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166F3-E535-E846-8DC7-23E4F01E6E96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708AF-97D6-1F43-B701-9BD5CA6A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goal to collect sample</a:t>
            </a:r>
          </a:p>
          <a:p>
            <a:r>
              <a:rPr lang="en-US" dirty="0"/>
              <a:t>Data collected goes toward producing science products but importantly finding a safe sample site </a:t>
            </a:r>
          </a:p>
          <a:p>
            <a:r>
              <a:rPr lang="en-US" dirty="0"/>
              <a:t>Leaving data for future work </a:t>
            </a:r>
          </a:p>
          <a:p>
            <a:endParaRPr lang="en-US" dirty="0"/>
          </a:p>
          <a:p>
            <a:r>
              <a:rPr lang="en-US" dirty="0"/>
              <a:t>Spectral and geological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08AF-97D6-1F43-B701-9BD5CA6A1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08AF-97D6-1F43-B701-9BD5CA6A1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08AF-97D6-1F43-B701-9BD5CA6A1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08AF-97D6-1F43-B701-9BD5CA6A1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08AF-97D6-1F43-B701-9BD5CA6A1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6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08AF-97D6-1F43-B701-9BD5CA6A1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08AF-97D6-1F43-B701-9BD5CA6A1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0E07-98C3-E14D-B4A5-FA1D4CB67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E6928-65A8-4740-B558-195A1E927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FBE3-C59C-EB47-8A79-B39F220B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5593-6377-8440-9633-3046A45A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0653-B268-9046-A1EE-84FA42EC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96A8-EFDD-9943-A3F7-02587C5D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EBD28-0A02-664F-A548-4107209DE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51ADF-0F80-C841-90E1-6B80D55D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6AF07-5046-EC45-8EEE-6F47086B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F61BF-51D7-4743-8440-55502B5F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1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0B9F2-4094-0B4E-A191-507632AB8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B650C-C28D-2249-A4BE-DA0FC143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1FC1B-B235-514C-91BD-41407D84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00CE-E063-BF48-9D57-36EB19CD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90342-28F0-D348-AA36-4C80793C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2A09-41F0-5C4C-B958-7BB7F61D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62104-61F4-5F44-9953-6D3887B9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7B7E-D03E-EC4B-A937-70BB4EC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0A28A-5F73-2044-9AB1-3F9CA1F1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E0C9-F51F-274F-B09A-8E619AC1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DA47-EC4D-F341-B3FD-0EE12416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AD610-0BB6-3F4C-BC25-7BA581FDD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16B9-6DD7-9245-A972-E371547F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72B2-57F7-A54E-889C-C5A7C7E2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013C-65A8-3145-9821-5B3C2252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998E-1F51-8C4E-863B-7221D419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090B-12D4-8D4C-AB78-B91D94C8F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BD15C-F9C0-6E48-89E9-AAEFB9A9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F390-27AD-5146-8A52-F45A4D90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73CF5-85E0-4B4C-889B-9892EB65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470D0-B792-C141-9392-1CB565C1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8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5029-B747-DC40-966A-F957B001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A72B0-435E-1A41-8E82-67D989684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C6BD7-5BE9-9649-AD53-C7FE8E333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96E39-8DF4-714F-9B7E-5322CED90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CDE8B7-D0EB-8D48-A5C1-44085BFFF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0B456-30A4-804A-81B0-F2EC5230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6B874-7116-6F40-822F-382C3728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AEF41-16BF-8B48-9E14-BB70DE88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2E5B-03E0-4F4F-B97C-54030021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8699A-9A55-5B4D-8852-4038939F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E3C22-8CA3-3441-9D46-06494265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DBD6B-508F-294E-BAFC-BF06D0F3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6D61D-704F-DD49-BB37-674821CB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FA565-FAF8-F64C-B51D-CD245999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F72A1-409E-AC49-AB7C-88B641C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01C2-10A1-7F4B-A45F-72CC55C9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FD5F-82D9-D74E-98DC-00BAEA33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1B9A9-6022-6546-9C0F-A5E201D06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AEFC4-A5AE-3649-87EC-374CA8E2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FBAC-B044-8D44-82E3-0E3AB2B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A3D4C-EEED-3E41-959C-C44C4E6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BC53-6877-F64B-A45C-8144ACC0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E01A8-6548-584A-A369-A995E3B92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C7EDD-6A93-AF4D-9876-DE868242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A5E1B-8DF0-294D-AC62-4489828C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547FB-2015-BC4C-A301-DD6B6AB1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DA9E9-E104-984E-84D2-DE374EB9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809B9-69BF-4C4C-B554-53527A08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7F581-069A-8844-B9B5-04E4B24D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31D82-309B-9B44-A64F-B5B411D2C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3C53-B4F9-A343-B301-CCDAF4296043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44122-D93C-0047-A2FF-23CE57307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B9584-6023-2842-910F-74CA5AEF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A662-B467-9840-A681-685F07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B433-53AD-0041-AF67-91B309CE8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9106"/>
            <a:ext cx="9144000" cy="2387600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Calibration of Images from the OSIRIS-</a:t>
            </a:r>
            <a:r>
              <a:rPr lang="en-US" dirty="0" err="1">
                <a:latin typeface="+mn-lt"/>
              </a:rPr>
              <a:t>REx</a:t>
            </a:r>
            <a:r>
              <a:rPr lang="en-US" dirty="0">
                <a:latin typeface="+mn-lt"/>
              </a:rPr>
              <a:t> Camera Suite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76682-B046-0342-B41E-5058793C7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8181"/>
            <a:ext cx="9144000" cy="213359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Natalie Shultz</a:t>
            </a:r>
          </a:p>
          <a:p>
            <a:r>
              <a:rPr lang="en-US" dirty="0"/>
              <a:t>Dr. </a:t>
            </a:r>
            <a:r>
              <a:rPr lang="en-US" dirty="0" err="1"/>
              <a:t>Dathon</a:t>
            </a:r>
            <a:r>
              <a:rPr lang="en-US" dirty="0"/>
              <a:t> </a:t>
            </a:r>
            <a:r>
              <a:rPr lang="en-US" dirty="0" err="1"/>
              <a:t>Golish</a:t>
            </a:r>
            <a:endParaRPr lang="en-US" dirty="0"/>
          </a:p>
          <a:p>
            <a:r>
              <a:rPr lang="en-US" dirty="0"/>
              <a:t>University of Arizona </a:t>
            </a:r>
          </a:p>
          <a:p>
            <a:r>
              <a:rPr lang="en-US" dirty="0"/>
              <a:t>Arizona NASA Space Grant Symposium </a:t>
            </a:r>
          </a:p>
          <a:p>
            <a:r>
              <a:rPr lang="en-US" dirty="0"/>
              <a:t>04/17/21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2C7F7-FDE4-E84E-B961-70C13F03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37"/>
          <a:stretch/>
        </p:blipFill>
        <p:spPr>
          <a:xfrm>
            <a:off x="164383" y="6021071"/>
            <a:ext cx="905708" cy="757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BE00C-E46C-3F45-BFB4-3714C855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341" y="5768959"/>
            <a:ext cx="807276" cy="1077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77A41-7E51-9D45-A6D6-C3B550DF8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37" y="6182064"/>
            <a:ext cx="3944526" cy="5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1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276D-13EA-3140-85FE-FF1AEC5E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63"/>
            <a:ext cx="12191999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Future work should address the discrepancy between the theoretical and experimental correction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EDCDC-752E-0747-91D2-762C8461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F9011B-9F8F-CC46-8562-F151BC619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1DF8AD-0BF1-DA4A-8609-61CE7524A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1BA9A-F0E4-9D47-9C36-5433D6D935B2}"/>
              </a:ext>
            </a:extLst>
          </p:cNvPr>
          <p:cNvSpPr txBox="1"/>
          <p:nvPr/>
        </p:nvSpPr>
        <p:spPr>
          <a:xfrm>
            <a:off x="1067628" y="2520664"/>
            <a:ext cx="9718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Physical and electronic characteristics of 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Transfer time and transfer efficiency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Sensor nonlinearities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3F4FB-038E-4A44-AADA-46387048B505}"/>
              </a:ext>
            </a:extLst>
          </p:cNvPr>
          <p:cNvSpPr txBox="1"/>
          <p:nvPr/>
        </p:nvSpPr>
        <p:spPr>
          <a:xfrm>
            <a:off x="1067628" y="1582147"/>
            <a:ext cx="9819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is a correction factor needed?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5108A-70EE-1440-82B6-05F1AB22C075}"/>
              </a:ext>
            </a:extLst>
          </p:cNvPr>
          <p:cNvSpPr txBox="1"/>
          <p:nvPr/>
        </p:nvSpPr>
        <p:spPr>
          <a:xfrm>
            <a:off x="142374" y="4691077"/>
            <a:ext cx="120496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knowledge will go towards better calibration techniques for past, present, and future data and missions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3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4760-60DB-FB4E-B7B9-B3A20257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EFF-5958-D744-AD2A-499D5A1E0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 you to the Arizona Space Grant Consortium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Special thank you to </a:t>
            </a:r>
            <a:r>
              <a:rPr lang="en-US" dirty="0" err="1"/>
              <a:t>Dathon</a:t>
            </a:r>
            <a:r>
              <a:rPr lang="en-US" dirty="0"/>
              <a:t> </a:t>
            </a:r>
            <a:r>
              <a:rPr lang="en-US" dirty="0" err="1"/>
              <a:t>Golish</a:t>
            </a:r>
            <a:r>
              <a:rPr lang="en-US" dirty="0"/>
              <a:t> and the OSIRIS-</a:t>
            </a:r>
            <a:r>
              <a:rPr lang="en-US" dirty="0" err="1"/>
              <a:t>REx</a:t>
            </a:r>
            <a:r>
              <a:rPr lang="en-US" dirty="0"/>
              <a:t>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References:</a:t>
            </a:r>
          </a:p>
          <a:p>
            <a:pPr marL="0" indent="0">
              <a:buNone/>
            </a:pPr>
            <a:r>
              <a:rPr lang="en-US" dirty="0" err="1"/>
              <a:t>Golish</a:t>
            </a:r>
            <a:r>
              <a:rPr lang="en-US" dirty="0"/>
              <a:t>, D. R., et al. “Ground and In-Flight Calibration of the OSIRIS-</a:t>
            </a:r>
            <a:r>
              <a:rPr lang="en-US" dirty="0" err="1"/>
              <a:t>REx</a:t>
            </a:r>
            <a:r>
              <a:rPr lang="en-US" dirty="0"/>
              <a:t> Camera Suite.” </a:t>
            </a:r>
            <a:r>
              <a:rPr lang="en-US" i="1" dirty="0"/>
              <a:t>Space Science Review</a:t>
            </a:r>
            <a:r>
              <a:rPr lang="en-US" dirty="0"/>
              <a:t>s. </a:t>
            </a:r>
            <a:r>
              <a:rPr lang="en-US" b="1" dirty="0"/>
              <a:t>216</a:t>
            </a:r>
            <a:r>
              <a:rPr lang="en-US" dirty="0"/>
              <a:t>, 12 (2020)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6FC4F-AEEA-DD44-850E-1C0A0C3C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87B4-6797-834C-9C98-7283378D6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AE345B-D576-4C44-8117-F7E8C973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3D787-DA1E-9F4B-92EA-A7FB786ED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18" y="0"/>
            <a:ext cx="6557963" cy="655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F3636-A0D6-4049-89A5-AD498F2E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95"/>
            <a:ext cx="10515600" cy="107771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3A5C9-9552-7749-A6C1-F2FE73634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37"/>
          <a:stretch/>
        </p:blipFill>
        <p:spPr>
          <a:xfrm>
            <a:off x="164383" y="6021071"/>
            <a:ext cx="905708" cy="757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74B505-A64E-6A42-AEDE-312236433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9324" y="5780286"/>
            <a:ext cx="807276" cy="1077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E7AA82-0CD6-FC4E-94A1-B0EF9E058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444" y="6182064"/>
            <a:ext cx="3944526" cy="5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8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5ACC-E2B3-CC46-AE68-F05207ED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The primary goal of the OSIRIS-</a:t>
            </a:r>
            <a:r>
              <a:rPr lang="en-US" sz="3800" dirty="0" err="1">
                <a:latin typeface="+mn-lt"/>
              </a:rPr>
              <a:t>REx</a:t>
            </a:r>
            <a:r>
              <a:rPr lang="en-US" sz="3800" dirty="0">
                <a:latin typeface="+mn-lt"/>
              </a:rPr>
              <a:t> mission is to collect and return a sample of the surface of asteroid </a:t>
            </a:r>
            <a:r>
              <a:rPr lang="en-US" sz="3800" dirty="0" err="1">
                <a:latin typeface="+mn-lt"/>
              </a:rPr>
              <a:t>Bennu</a:t>
            </a:r>
            <a:endParaRPr lang="en-US" sz="380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161A00-F8BA-5343-848F-EA6664C16377}"/>
              </a:ext>
            </a:extLst>
          </p:cNvPr>
          <p:cNvSpPr/>
          <p:nvPr/>
        </p:nvSpPr>
        <p:spPr>
          <a:xfrm>
            <a:off x="3187636" y="2888462"/>
            <a:ext cx="8928072" cy="2008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64AB7B-2EF0-FC41-8D1F-DBB243650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5" r="3206"/>
          <a:stretch/>
        </p:blipFill>
        <p:spPr>
          <a:xfrm>
            <a:off x="3238422" y="3052456"/>
            <a:ext cx="8764940" cy="1551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E38D62-969E-3C4C-8DA9-44AB407F155C}"/>
              </a:ext>
            </a:extLst>
          </p:cNvPr>
          <p:cNvSpPr txBox="1"/>
          <p:nvPr/>
        </p:nvSpPr>
        <p:spPr>
          <a:xfrm>
            <a:off x="10426779" y="4866113"/>
            <a:ext cx="1688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asteroidmission.org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E5879-22B2-1A4F-B084-A0AA117FF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A0B68-FC01-1A43-A347-AE64AAC5CC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53D316-1F44-834C-829C-17050120B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A2B2F-8F8C-924B-AE1F-36BB8706B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716" y="1795877"/>
            <a:ext cx="3340100" cy="322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15B6A4-10FA-4247-B338-890EDD2626A2}"/>
              </a:ext>
            </a:extLst>
          </p:cNvPr>
          <p:cNvSpPr txBox="1"/>
          <p:nvPr/>
        </p:nvSpPr>
        <p:spPr>
          <a:xfrm>
            <a:off x="0" y="5020002"/>
            <a:ext cx="181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lockheedmartin.com</a:t>
            </a:r>
          </a:p>
        </p:txBody>
      </p:sp>
    </p:spTree>
    <p:extLst>
      <p:ext uri="{BB962C8B-B14F-4D97-AF65-F5344CB8AC3E}">
        <p14:creationId xmlns:p14="http://schemas.microsoft.com/office/powerpoint/2010/main" val="249443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1000-2669-6541-BFE7-0C09FA6E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The OSIRIS-</a:t>
            </a:r>
            <a:r>
              <a:rPr lang="en-US" sz="3800" dirty="0" err="1">
                <a:latin typeface="+mn-lt"/>
              </a:rPr>
              <a:t>REx</a:t>
            </a:r>
            <a:r>
              <a:rPr lang="en-US" sz="3800" dirty="0">
                <a:latin typeface="+mn-lt"/>
              </a:rPr>
              <a:t> Camera Suite (OCAMS) is composed of three imagers; the data acquired requires calibration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12274D-5564-C549-AFD2-7F68AE0A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0E8429-0286-1240-B70E-C65E56C1C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4C9B6D-7F0F-F94D-A5C9-72CFE1C2E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1625AF-784E-854A-A7C3-CF1FC703E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36" y="1705970"/>
            <a:ext cx="3519732" cy="4248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80B4BF-D5D5-B040-ACA4-13BEA9423886}"/>
              </a:ext>
            </a:extLst>
          </p:cNvPr>
          <p:cNvSpPr txBox="1"/>
          <p:nvPr/>
        </p:nvSpPr>
        <p:spPr>
          <a:xfrm>
            <a:off x="2461438" y="5954536"/>
            <a:ext cx="1688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asteroidmission.org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B388D5-D265-BB48-AF3B-BC39EAE89EE3}"/>
              </a:ext>
            </a:extLst>
          </p:cNvPr>
          <p:cNvSpPr txBox="1"/>
          <p:nvPr/>
        </p:nvSpPr>
        <p:spPr>
          <a:xfrm>
            <a:off x="4592026" y="1833299"/>
            <a:ext cx="191947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Raw Image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3E261A5-7975-A44B-8596-0EAEA26F149F}"/>
              </a:ext>
            </a:extLst>
          </p:cNvPr>
          <p:cNvSpPr txBox="1"/>
          <p:nvPr/>
        </p:nvSpPr>
        <p:spPr>
          <a:xfrm>
            <a:off x="4592026" y="2702797"/>
            <a:ext cx="191947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Bias/Dark</a:t>
            </a:r>
          </a:p>
          <a:p>
            <a:pPr algn="ctr"/>
            <a:r>
              <a:rPr lang="en-US" sz="2400" dirty="0"/>
              <a:t>Subtraction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CEB871-C9B1-504A-8BE7-885E2F85E6DE}"/>
              </a:ext>
            </a:extLst>
          </p:cNvPr>
          <p:cNvSpPr txBox="1"/>
          <p:nvPr/>
        </p:nvSpPr>
        <p:spPr>
          <a:xfrm>
            <a:off x="6922568" y="2702799"/>
            <a:ext cx="191947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Charge Smear Removal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C43E14-39AA-AB48-840A-4B0E7DC2DEB7}"/>
              </a:ext>
            </a:extLst>
          </p:cNvPr>
          <p:cNvSpPr txBox="1"/>
          <p:nvPr/>
        </p:nvSpPr>
        <p:spPr>
          <a:xfrm>
            <a:off x="9200813" y="2702798"/>
            <a:ext cx="206196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Flat Field Normalization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D8BA6B-2DC7-DE42-B3D5-98AEC0C48037}"/>
              </a:ext>
            </a:extLst>
          </p:cNvPr>
          <p:cNvSpPr txBox="1"/>
          <p:nvPr/>
        </p:nvSpPr>
        <p:spPr>
          <a:xfrm>
            <a:off x="6832534" y="4175597"/>
            <a:ext cx="191944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Reflectance Conversion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8B12B9-9AC7-3C43-A416-AA2460E6D4ED}"/>
              </a:ext>
            </a:extLst>
          </p:cNvPr>
          <p:cNvSpPr txBox="1"/>
          <p:nvPr/>
        </p:nvSpPr>
        <p:spPr>
          <a:xfrm>
            <a:off x="9200813" y="4175597"/>
            <a:ext cx="206196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Radiometric Conversion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61D063-B1C8-404D-BDA3-9F5017DD1969}"/>
              </a:ext>
            </a:extLst>
          </p:cNvPr>
          <p:cNvSpPr txBox="1"/>
          <p:nvPr/>
        </p:nvSpPr>
        <p:spPr>
          <a:xfrm>
            <a:off x="7395741" y="5263942"/>
            <a:ext cx="33286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Calibrated Images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2E0098-54CE-224C-A2FB-8237811B71C6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5551765" y="2356519"/>
            <a:ext cx="0" cy="346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18528C5-446A-4144-8DC5-1CAC496F46F4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792254" y="5006594"/>
            <a:ext cx="0" cy="257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51710BD-DC57-8045-850D-E731DB411CA5}"/>
              </a:ext>
            </a:extLst>
          </p:cNvPr>
          <p:cNvCxnSpPr>
            <a:cxnSpLocks/>
            <a:stCxn id="77" idx="1"/>
            <a:endCxn id="76" idx="3"/>
          </p:cNvCxnSpPr>
          <p:nvPr/>
        </p:nvCxnSpPr>
        <p:spPr>
          <a:xfrm flipH="1">
            <a:off x="8751974" y="4591096"/>
            <a:ext cx="4488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5368A55-F89C-F740-8E3A-FC072FEB818C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8842039" y="3118297"/>
            <a:ext cx="35877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745A9B6-537D-4548-80FD-D27A1CE926A7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>
            <a:off x="6511504" y="3118296"/>
            <a:ext cx="41106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CBF8DAC-30CF-F741-86F7-66BC6C18F159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10231796" y="5006594"/>
            <a:ext cx="0" cy="257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F5E97-C17F-F649-9264-77F3FD36B5A1}"/>
              </a:ext>
            </a:extLst>
          </p:cNvPr>
          <p:cNvSpPr/>
          <p:nvPr/>
        </p:nvSpPr>
        <p:spPr>
          <a:xfrm>
            <a:off x="6742776" y="2476494"/>
            <a:ext cx="2317315" cy="12760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DE7A8B-C0E3-5146-A54A-75571D358E72}"/>
              </a:ext>
            </a:extLst>
          </p:cNvPr>
          <p:cNvCxnSpPr>
            <a:cxnSpLocks/>
            <a:stCxn id="75" idx="2"/>
            <a:endCxn id="77" idx="0"/>
          </p:cNvCxnSpPr>
          <p:nvPr/>
        </p:nvCxnSpPr>
        <p:spPr>
          <a:xfrm>
            <a:off x="10231796" y="3533795"/>
            <a:ext cx="0" cy="6418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51D950A-15B7-8748-AE0E-5CDF0FD8B9A3}"/>
              </a:ext>
            </a:extLst>
          </p:cNvPr>
          <p:cNvSpPr txBox="1"/>
          <p:nvPr/>
        </p:nvSpPr>
        <p:spPr>
          <a:xfrm>
            <a:off x="3038963" y="1836547"/>
            <a:ext cx="9959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PolyCam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9172FE-7A7B-4248-A27A-22B730389CAF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038963" y="2205879"/>
            <a:ext cx="497989" cy="444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6FEB60-0BB0-584D-87FA-9C6120FE6ED9}"/>
              </a:ext>
            </a:extLst>
          </p:cNvPr>
          <p:cNvSpPr txBox="1"/>
          <p:nvPr/>
        </p:nvSpPr>
        <p:spPr>
          <a:xfrm>
            <a:off x="720198" y="2606939"/>
            <a:ext cx="10326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MapCam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D1C182-B1A6-2249-948B-A7E34F74F18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236526" y="2976271"/>
            <a:ext cx="0" cy="518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85E745D-BCD1-514B-89E9-92C6D884A549}"/>
              </a:ext>
            </a:extLst>
          </p:cNvPr>
          <p:cNvSpPr txBox="1"/>
          <p:nvPr/>
        </p:nvSpPr>
        <p:spPr>
          <a:xfrm>
            <a:off x="3079826" y="5379475"/>
            <a:ext cx="10038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SamCam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CB8115-682E-3148-B8A1-D12E3F8BA5C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3282205" y="5065239"/>
            <a:ext cx="299522" cy="314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4D00-1902-6F4E-87E7-0B42AE38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55"/>
            <a:ext cx="12192000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Charge smear is caused by the transfer of the frame transfer charge-coupled device (CCD) used for each imager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0BB1A-4A29-F74C-A6F5-2989B3E5B542}"/>
              </a:ext>
            </a:extLst>
          </p:cNvPr>
          <p:cNvSpPr/>
          <p:nvPr/>
        </p:nvSpPr>
        <p:spPr>
          <a:xfrm>
            <a:off x="51104" y="3498577"/>
            <a:ext cx="1255776" cy="27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946953-2658-B948-A7F3-0DEEE674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5" y="1927533"/>
            <a:ext cx="7313573" cy="3696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BE96A3-1B1A-744F-8C49-2A9FA7CA96D9}"/>
              </a:ext>
            </a:extLst>
          </p:cNvPr>
          <p:cNvSpPr txBox="1"/>
          <p:nvPr/>
        </p:nvSpPr>
        <p:spPr>
          <a:xfrm>
            <a:off x="51104" y="2734679"/>
            <a:ext cx="1595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Pre-exposure frame transfer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1A3C2-C708-154C-85E3-7DCEB1421B56}"/>
              </a:ext>
            </a:extLst>
          </p:cNvPr>
          <p:cNvSpPr txBox="1"/>
          <p:nvPr/>
        </p:nvSpPr>
        <p:spPr>
          <a:xfrm>
            <a:off x="1898328" y="4728090"/>
            <a:ext cx="1701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exposure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4C93A6-B86C-EE4F-8D1A-B379DFFBB181}"/>
              </a:ext>
            </a:extLst>
          </p:cNvPr>
          <p:cNvSpPr txBox="1"/>
          <p:nvPr/>
        </p:nvSpPr>
        <p:spPr>
          <a:xfrm>
            <a:off x="3615988" y="4728090"/>
            <a:ext cx="2084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Transfer to storage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721AFB-1E54-A84A-9C3C-43AA7B514907}"/>
              </a:ext>
            </a:extLst>
          </p:cNvPr>
          <p:cNvSpPr txBox="1"/>
          <p:nvPr/>
        </p:nvSpPr>
        <p:spPr>
          <a:xfrm>
            <a:off x="5702936" y="4728090"/>
            <a:ext cx="1701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readout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FB9DD8-3181-3842-9610-56641C6F6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EEB26F-F9F3-7747-884A-9FC10604D3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AA6021-BE2C-834F-9535-0FD3750B0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60EFF-6BED-8A48-8D0D-40A437B66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532" y="3746014"/>
            <a:ext cx="2715969" cy="2702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DF3B19-1BF3-6847-83A6-35C8AC4E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07" t="6004" r="2397" b="59790"/>
          <a:stretch/>
        </p:blipFill>
        <p:spPr>
          <a:xfrm>
            <a:off x="8644755" y="1190393"/>
            <a:ext cx="1813525" cy="17922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B7013B-CAD9-CA4E-8FF5-6E3F3FC1828D}"/>
              </a:ext>
            </a:extLst>
          </p:cNvPr>
          <p:cNvSpPr/>
          <p:nvPr/>
        </p:nvSpPr>
        <p:spPr>
          <a:xfrm>
            <a:off x="8645103" y="1192469"/>
            <a:ext cx="1817254" cy="179383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D4D40-32A7-0B40-96AF-FB838BCD3BB3}"/>
              </a:ext>
            </a:extLst>
          </p:cNvPr>
          <p:cNvSpPr txBox="1"/>
          <p:nvPr/>
        </p:nvSpPr>
        <p:spPr>
          <a:xfrm>
            <a:off x="2511187" y="1940066"/>
            <a:ext cx="14389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Readout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Register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71805-E249-DC4F-835D-FCEDABE94B9E}"/>
              </a:ext>
            </a:extLst>
          </p:cNvPr>
          <p:cNvSpPr txBox="1"/>
          <p:nvPr/>
        </p:nvSpPr>
        <p:spPr>
          <a:xfrm>
            <a:off x="8813487" y="3167283"/>
            <a:ext cx="1473224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Charge smear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44430-6D92-1643-87D2-D1932D5838E8}"/>
              </a:ext>
            </a:extLst>
          </p:cNvPr>
          <p:cNvSpPr txBox="1"/>
          <p:nvPr/>
        </p:nvSpPr>
        <p:spPr>
          <a:xfrm>
            <a:off x="10550716" y="3174424"/>
            <a:ext cx="15901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Exposed image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B86CC3E-71E1-AE4C-8226-13F57A93D1C1}"/>
              </a:ext>
            </a:extLst>
          </p:cNvPr>
          <p:cNvCxnSpPr>
            <a:cxnSpLocks/>
            <a:stCxn id="24" idx="0"/>
          </p:cNvCxnSpPr>
          <p:nvPr/>
        </p:nvCxnSpPr>
        <p:spPr>
          <a:xfrm rot="16200000" flipV="1">
            <a:off x="9964743" y="1793361"/>
            <a:ext cx="1087918" cy="1674208"/>
          </a:xfrm>
          <a:prstGeom prst="bentConnector2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CFE51DF5-0D4A-9042-AEA7-469DBF068CE7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>
            <a:off x="9937076" y="3629386"/>
            <a:ext cx="1494360" cy="1323101"/>
          </a:xfrm>
          <a:prstGeom prst="bentConnector3">
            <a:avLst>
              <a:gd name="adj1" fmla="val 100231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2A4B1D4-CBBE-6647-B1AE-5D8732C697EB}"/>
              </a:ext>
            </a:extLst>
          </p:cNvPr>
          <p:cNvCxnSpPr>
            <a:stCxn id="4" idx="0"/>
            <a:endCxn id="25" idx="2"/>
          </p:cNvCxnSpPr>
          <p:nvPr/>
        </p:nvCxnSpPr>
        <p:spPr>
          <a:xfrm flipV="1">
            <a:off x="9550099" y="2982617"/>
            <a:ext cx="1419" cy="18466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95AE69-3865-3343-8419-DEB414208C25}"/>
              </a:ext>
            </a:extLst>
          </p:cNvPr>
          <p:cNvCxnSpPr>
            <a:cxnSpLocks/>
            <a:stCxn id="4" idx="2"/>
            <a:endCxn id="3" idx="0"/>
          </p:cNvCxnSpPr>
          <p:nvPr/>
        </p:nvCxnSpPr>
        <p:spPr>
          <a:xfrm>
            <a:off x="9550099" y="3536615"/>
            <a:ext cx="1418" cy="20939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10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1390-5C59-7E47-9A42-E019CC7F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388"/>
            <a:ext cx="12192000" cy="758235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Our goal is to completely remove charge smear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490EC0-72BA-F54D-8087-463EFC081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76BF3C-08B8-C348-83DF-F41C8FC61E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6E4370-4C76-F444-82F8-C49B75439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893734-000F-6F4D-A96D-330F11612BCB}"/>
              </a:ext>
            </a:extLst>
          </p:cNvPr>
          <p:cNvSpPr txBox="1">
            <a:spLocks/>
          </p:cNvSpPr>
          <p:nvPr/>
        </p:nvSpPr>
        <p:spPr>
          <a:xfrm>
            <a:off x="142375" y="1967767"/>
            <a:ext cx="6977817" cy="623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Measured Signal = True Signal + Charge Smear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DF0EFA-683E-A643-AEDF-C53BDDFB9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163" y="2767580"/>
            <a:ext cx="1807466" cy="18074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4034E5-3896-954C-926A-81F70149F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9" y="2767580"/>
            <a:ext cx="1816263" cy="1807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B2AA1-9218-844A-88A6-A0D89E6D7D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rcRect l="18671" t="6833" r="15142" b="10636"/>
          <a:stretch/>
        </p:blipFill>
        <p:spPr>
          <a:xfrm flipH="1">
            <a:off x="4957667" y="2756400"/>
            <a:ext cx="1932656" cy="180746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D0815F-F03E-D543-9C26-2BA595359B31}"/>
              </a:ext>
            </a:extLst>
          </p:cNvPr>
          <p:cNvCxnSpPr>
            <a:cxnSpLocks/>
          </p:cNvCxnSpPr>
          <p:nvPr/>
        </p:nvCxnSpPr>
        <p:spPr>
          <a:xfrm>
            <a:off x="1515160" y="2369069"/>
            <a:ext cx="1" cy="3500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72E61AF-9A45-8F43-B1E1-B0D11675E4A9}"/>
              </a:ext>
            </a:extLst>
          </p:cNvPr>
          <p:cNvSpPr/>
          <p:nvPr/>
        </p:nvSpPr>
        <p:spPr>
          <a:xfrm>
            <a:off x="8234531" y="1793657"/>
            <a:ext cx="2971797" cy="2977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9D690C-0A96-D54A-BDA8-82EDF9078210}"/>
              </a:ext>
            </a:extLst>
          </p:cNvPr>
          <p:cNvSpPr/>
          <p:nvPr/>
        </p:nvSpPr>
        <p:spPr>
          <a:xfrm>
            <a:off x="8554569" y="2119189"/>
            <a:ext cx="2335393" cy="2326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9FD1A0-FD21-004E-B5A8-FE42770B0798}"/>
              </a:ext>
            </a:extLst>
          </p:cNvPr>
          <p:cNvSpPr/>
          <p:nvPr/>
        </p:nvSpPr>
        <p:spPr>
          <a:xfrm>
            <a:off x="8878282" y="2433737"/>
            <a:ext cx="1694692" cy="1689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3BAA18-FDE0-3D45-BE70-95B004F42D18}"/>
              </a:ext>
            </a:extLst>
          </p:cNvPr>
          <p:cNvSpPr txBox="1"/>
          <p:nvPr/>
        </p:nvSpPr>
        <p:spPr>
          <a:xfrm>
            <a:off x="9027904" y="3097637"/>
            <a:ext cx="138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Active Area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F1FA8E-EB8C-C34B-8003-393AD3DD40CA}"/>
              </a:ext>
            </a:extLst>
          </p:cNvPr>
          <p:cNvSpPr txBox="1"/>
          <p:nvPr/>
        </p:nvSpPr>
        <p:spPr>
          <a:xfrm>
            <a:off x="8653042" y="1783101"/>
            <a:ext cx="213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Covered Region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CC972F-1AB9-2F45-9206-F3D13BEB69B4}"/>
              </a:ext>
            </a:extLst>
          </p:cNvPr>
          <p:cNvSpPr txBox="1"/>
          <p:nvPr/>
        </p:nvSpPr>
        <p:spPr>
          <a:xfrm>
            <a:off x="8264650" y="1314008"/>
            <a:ext cx="29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Detector Layout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FC7DB85-7D23-A143-A5EE-2D3D200E8E02}"/>
              </a:ext>
            </a:extLst>
          </p:cNvPr>
          <p:cNvCxnSpPr>
            <a:cxnSpLocks/>
          </p:cNvCxnSpPr>
          <p:nvPr/>
        </p:nvCxnSpPr>
        <p:spPr>
          <a:xfrm>
            <a:off x="3718249" y="2375318"/>
            <a:ext cx="1" cy="3500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F9F853-5322-3A41-9BC3-BD6ADC8AF5BE}"/>
              </a:ext>
            </a:extLst>
          </p:cNvPr>
          <p:cNvCxnSpPr>
            <a:cxnSpLocks/>
          </p:cNvCxnSpPr>
          <p:nvPr/>
        </p:nvCxnSpPr>
        <p:spPr>
          <a:xfrm>
            <a:off x="5921340" y="2369069"/>
            <a:ext cx="1" cy="3500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ED2B1-66E8-3345-8F35-A966C785A8D8}"/>
              </a:ext>
            </a:extLst>
          </p:cNvPr>
          <p:cNvSpPr/>
          <p:nvPr/>
        </p:nvSpPr>
        <p:spPr>
          <a:xfrm>
            <a:off x="2759362" y="2719126"/>
            <a:ext cx="1939815" cy="1912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FF2F8-665B-2245-9376-BEA049DDA3B9}"/>
              </a:ext>
            </a:extLst>
          </p:cNvPr>
          <p:cNvSpPr txBox="1"/>
          <p:nvPr/>
        </p:nvSpPr>
        <p:spPr>
          <a:xfrm>
            <a:off x="8653043" y="2099783"/>
            <a:ext cx="213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125751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4D9E-70FD-5444-B0A0-E2B33FB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The current charge smear correction is an iterative process to optimize the correction factor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C6D6C-65F5-7447-9C72-F91C487A6EC7}"/>
              </a:ext>
            </a:extLst>
          </p:cNvPr>
          <p:cNvSpPr txBox="1"/>
          <p:nvPr/>
        </p:nvSpPr>
        <p:spPr>
          <a:xfrm>
            <a:off x="599178" y="3476200"/>
            <a:ext cx="17742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Image with charge smear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0FB24-23C8-E647-A010-4C9C074838EE}"/>
              </a:ext>
            </a:extLst>
          </p:cNvPr>
          <p:cNvSpPr txBox="1"/>
          <p:nvPr/>
        </p:nvSpPr>
        <p:spPr>
          <a:xfrm>
            <a:off x="2871520" y="3476200"/>
            <a:ext cx="160981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Subtract charge smear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2E21D-7583-A24B-B2D1-2D9314F9F182}"/>
              </a:ext>
            </a:extLst>
          </p:cNvPr>
          <p:cNvSpPr txBox="1"/>
          <p:nvPr/>
        </p:nvSpPr>
        <p:spPr>
          <a:xfrm>
            <a:off x="5333695" y="3476200"/>
            <a:ext cx="161433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residual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462B9-CA4E-6741-AAA7-DA16C7F27EBF}"/>
              </a:ext>
            </a:extLst>
          </p:cNvPr>
          <p:cNvSpPr txBox="1"/>
          <p:nvPr/>
        </p:nvSpPr>
        <p:spPr>
          <a:xfrm>
            <a:off x="7468167" y="5229971"/>
            <a:ext cx="246241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Charge smear correction complete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096F6-F9B1-5B4C-980F-49562B04A5E6}"/>
              </a:ext>
            </a:extLst>
          </p:cNvPr>
          <p:cNvSpPr txBox="1"/>
          <p:nvPr/>
        </p:nvSpPr>
        <p:spPr>
          <a:xfrm>
            <a:off x="3959078" y="2503981"/>
            <a:ext cx="36618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Adjust correction factor and apply to charge smear correction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E57DCE-6A6B-7D42-B8A7-E4EC2AF786C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373387" y="3830143"/>
            <a:ext cx="49813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C5C918-AF3E-8041-97A0-D1F161D424C1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481338" y="3830143"/>
            <a:ext cx="8523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B1832E-ADD6-834A-B761-4AC56D12EC3C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6948028" y="3830143"/>
            <a:ext cx="8026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7BC907-7467-8849-9790-9BEFF901FFCF}"/>
              </a:ext>
            </a:extLst>
          </p:cNvPr>
          <p:cNvSpPr txBox="1"/>
          <p:nvPr/>
        </p:nvSpPr>
        <p:spPr>
          <a:xfrm>
            <a:off x="7750680" y="3476200"/>
            <a:ext cx="189738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Residual below threshold?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A1E11A5-AE41-E64C-AECF-0075339949EF}"/>
              </a:ext>
            </a:extLst>
          </p:cNvPr>
          <p:cNvCxnSpPr>
            <a:cxnSpLocks/>
            <a:stCxn id="8" idx="1"/>
            <a:endCxn id="5" idx="0"/>
          </p:cNvCxnSpPr>
          <p:nvPr/>
        </p:nvCxnSpPr>
        <p:spPr>
          <a:xfrm rot="10800000" flipV="1">
            <a:off x="3676430" y="2857924"/>
            <a:ext cx="282649" cy="61827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3DBE92-523F-5040-A383-5B8D491F50E3}"/>
              </a:ext>
            </a:extLst>
          </p:cNvPr>
          <p:cNvSpPr txBox="1"/>
          <p:nvPr/>
        </p:nvSpPr>
        <p:spPr>
          <a:xfrm>
            <a:off x="8395713" y="2657869"/>
            <a:ext cx="6073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7230E-49D8-A349-8AD6-75F5971C79E6}"/>
              </a:ext>
            </a:extLst>
          </p:cNvPr>
          <p:cNvSpPr txBox="1"/>
          <p:nvPr/>
        </p:nvSpPr>
        <p:spPr>
          <a:xfrm>
            <a:off x="8395713" y="4546815"/>
            <a:ext cx="6073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2BE5D5-1E1D-9C42-9F26-C2B57F30D1A1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flipH="1" flipV="1">
            <a:off x="8699373" y="3057979"/>
            <a:ext cx="1" cy="4182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882A0B-9096-9440-A4B2-60D4ABDBC2FA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8699373" y="4184086"/>
            <a:ext cx="1" cy="3627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701E2D-0A63-D247-A3C0-27B44859365D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8699373" y="4946925"/>
            <a:ext cx="0" cy="2830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45A2C1-02D4-7346-90B0-B83300713FBE}"/>
              </a:ext>
            </a:extLst>
          </p:cNvPr>
          <p:cNvCxnSpPr>
            <a:cxnSpLocks/>
            <a:stCxn id="14" idx="1"/>
            <a:endCxn id="8" idx="3"/>
          </p:cNvCxnSpPr>
          <p:nvPr/>
        </p:nvCxnSpPr>
        <p:spPr>
          <a:xfrm flipH="1">
            <a:off x="7620892" y="2857924"/>
            <a:ext cx="77482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DE5338DB-11C9-6649-8DB7-9B751B16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9FE871E-05E9-B449-A226-0B4341498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F632CC0-658D-764E-B461-9AACA440A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7ECD368-F57E-D343-84F1-73ADC90DE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8" y="1536384"/>
            <a:ext cx="1816263" cy="18074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1A6F302-A8B4-8D46-AB70-E87B199DF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745" y="4130391"/>
            <a:ext cx="1807466" cy="18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0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0E3A9E-1C77-D641-AB5D-9F6A1BCC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6C6A26-18F2-CB46-A0A9-F9BEFE38F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495CB-6942-864F-B668-165478403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530A5E-CD52-D14C-923D-4D882853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66" y="1"/>
            <a:ext cx="12198265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By simulating the accumulation of charge smear we verified our correction method based on our understanding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BB6B4-C48E-6A40-9F56-45D09D9EDC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68" t="6832" r="15342" b="10186"/>
          <a:stretch/>
        </p:blipFill>
        <p:spPr>
          <a:xfrm flipV="1">
            <a:off x="332026" y="2076418"/>
            <a:ext cx="3419856" cy="3244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AE6C2-78C5-B749-8A9A-A3CC1104F4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95" t="6832" r="15385" b="10434"/>
          <a:stretch/>
        </p:blipFill>
        <p:spPr>
          <a:xfrm flipV="1">
            <a:off x="4385267" y="2047101"/>
            <a:ext cx="3419856" cy="3219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A7669F-EB6C-AD45-BBD9-F9611FB90B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3" t="7080" r="15436" b="10434"/>
          <a:stretch/>
        </p:blipFill>
        <p:spPr>
          <a:xfrm flipV="1">
            <a:off x="8438355" y="2013587"/>
            <a:ext cx="3419856" cy="3221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EF3064-A436-6941-8DB4-F4DF84D6BCB1}"/>
              </a:ext>
            </a:extLst>
          </p:cNvPr>
          <p:cNvSpPr txBox="1"/>
          <p:nvPr/>
        </p:nvSpPr>
        <p:spPr>
          <a:xfrm>
            <a:off x="531570" y="5266183"/>
            <a:ext cx="313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without charge smear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758B9B-5D3A-614C-A285-AC01DE18D824}"/>
              </a:ext>
            </a:extLst>
          </p:cNvPr>
          <p:cNvSpPr txBox="1"/>
          <p:nvPr/>
        </p:nvSpPr>
        <p:spPr>
          <a:xfrm>
            <a:off x="4296076" y="5234669"/>
            <a:ext cx="359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with simulated charge smear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49935-1175-B142-8686-C459866D50A3}"/>
              </a:ext>
            </a:extLst>
          </p:cNvPr>
          <p:cNvSpPr txBox="1"/>
          <p:nvPr/>
        </p:nvSpPr>
        <p:spPr>
          <a:xfrm>
            <a:off x="8438355" y="5175290"/>
            <a:ext cx="359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with simulated charge smear removed using current method </a:t>
            </a:r>
          </a:p>
          <a:p>
            <a:pPr algn="ctr"/>
            <a:r>
              <a:rPr lang="en-US" dirty="0"/>
              <a:t>(no correction factor)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23E33E6-5949-4B45-9F85-122EA8CB4EFB}"/>
              </a:ext>
            </a:extLst>
          </p:cNvPr>
          <p:cNvSpPr/>
          <p:nvPr/>
        </p:nvSpPr>
        <p:spPr>
          <a:xfrm>
            <a:off x="3773229" y="3541310"/>
            <a:ext cx="590538" cy="20209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DE8FA90-3B45-F540-B6A2-17EFA8CE4785}"/>
              </a:ext>
            </a:extLst>
          </p:cNvPr>
          <p:cNvSpPr/>
          <p:nvPr/>
        </p:nvSpPr>
        <p:spPr>
          <a:xfrm>
            <a:off x="7826470" y="3496810"/>
            <a:ext cx="590538" cy="20209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4725-1BF7-F440-BDAD-29DA6D11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66" y="-1"/>
            <a:ext cx="12198265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We tested ways to increase the efficiency and accuracy of the charge smear removal with varied images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3B574-DFE4-3A46-A988-C3E5D911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226C5-3C30-AD45-B9D8-BC44EB80D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0700C-452D-594B-BD67-793F1BC15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pic>
        <p:nvPicPr>
          <p:cNvPr id="12" name="Picture 11" descr="A picture containing wall, nature, crater&#10;&#10;Description automatically generated">
            <a:extLst>
              <a:ext uri="{FF2B5EF4-FFF2-40B4-BE49-F238E27FC236}">
                <a16:creationId xmlns:a16="http://schemas.microsoft.com/office/drawing/2014/main" id="{1957EA60-3DB6-6D4D-96E9-BC4535920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687" y="1895797"/>
            <a:ext cx="3546031" cy="3567138"/>
          </a:xfrm>
          <a:prstGeom prst="rect">
            <a:avLst/>
          </a:prstGeom>
        </p:spPr>
      </p:pic>
      <p:pic>
        <p:nvPicPr>
          <p:cNvPr id="14" name="Picture 13" descr="A picture containing tree, outdoor, hydrant, outdoor object&#10;&#10;Description automatically generated">
            <a:extLst>
              <a:ext uri="{FF2B5EF4-FFF2-40B4-BE49-F238E27FC236}">
                <a16:creationId xmlns:a16="http://schemas.microsoft.com/office/drawing/2014/main" id="{FC775788-F8EE-C048-B374-1FA2A2052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256" y="1895797"/>
            <a:ext cx="3588244" cy="3567136"/>
          </a:xfrm>
          <a:prstGeom prst="rect">
            <a:avLst/>
          </a:prstGeom>
        </p:spPr>
      </p:pic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1D599026-E275-2243-95AA-D9C98490D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81" y="1895796"/>
            <a:ext cx="3609600" cy="35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9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D162-016F-4B43-9705-BE572EBF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66" y="-1"/>
            <a:ext cx="12198265" cy="1371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We implemented an optimization function that finds the correction factor faster and more accurately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1DC14-EB3A-6D42-8104-EB7EAE84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422" y="5954536"/>
            <a:ext cx="667578" cy="8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6A848-C768-8245-BAFC-A2AB4BE8E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37"/>
          <a:stretch/>
        </p:blipFill>
        <p:spPr>
          <a:xfrm>
            <a:off x="142375" y="6241159"/>
            <a:ext cx="667578" cy="558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D922D9-C698-CA41-8E9E-7E073BD1E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483" y="6399036"/>
            <a:ext cx="2907409" cy="43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51C84-E524-924C-92AB-2DB8BB9F43F1}"/>
              </a:ext>
            </a:extLst>
          </p:cNvPr>
          <p:cNvSpPr txBox="1"/>
          <p:nvPr/>
        </p:nvSpPr>
        <p:spPr>
          <a:xfrm>
            <a:off x="8477544" y="5585204"/>
            <a:ext cx="35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*Contrast enhanced for visualization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D52AD-9C59-2542-B8F4-1A0AFB4A5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187" y="1463783"/>
            <a:ext cx="4769357" cy="4685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536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13141</TotalTime>
  <Words>407</Words>
  <Application>Microsoft Macintosh PowerPoint</Application>
  <PresentationFormat>Widescreen</PresentationFormat>
  <Paragraphs>80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Calibration of Images from the OSIRIS-REx Camera Suite</vt:lpstr>
      <vt:lpstr>The primary goal of the OSIRIS-REx mission is to collect and return a sample of the surface of asteroid Bennu</vt:lpstr>
      <vt:lpstr>The OSIRIS-REx Camera Suite (OCAMS) is composed of three imagers; the data acquired requires calibration</vt:lpstr>
      <vt:lpstr>Charge smear is caused by the transfer of the frame transfer charge-coupled device (CCD) used for each imager </vt:lpstr>
      <vt:lpstr>Our goal is to completely remove charge smear</vt:lpstr>
      <vt:lpstr>The current charge smear correction is an iterative process to optimize the correction factor </vt:lpstr>
      <vt:lpstr>By simulating the accumulation of charge smear we verified our correction method based on our understanding</vt:lpstr>
      <vt:lpstr>We tested ways to increase the efficiency and accuracy of the charge smear removal with varied images </vt:lpstr>
      <vt:lpstr>We implemented an optimization function that finds the correction factor faster and more accurately</vt:lpstr>
      <vt:lpstr>Future work should address the discrepancy between the theoretical and experimental correction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Shultz, Natalie Kay - (nkshultz)</cp:lastModifiedBy>
  <cp:revision>230</cp:revision>
  <dcterms:created xsi:type="dcterms:W3CDTF">2021-03-11T16:48:56Z</dcterms:created>
  <dcterms:modified xsi:type="dcterms:W3CDTF">2021-04-02T15:54:19Z</dcterms:modified>
</cp:coreProperties>
</file>